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626" r:id="rId3"/>
    <p:sldId id="624" r:id="rId4"/>
    <p:sldId id="618" r:id="rId5"/>
    <p:sldId id="619" r:id="rId6"/>
    <p:sldId id="620" r:id="rId7"/>
    <p:sldId id="622" r:id="rId8"/>
    <p:sldId id="623" r:id="rId9"/>
    <p:sldId id="615" r:id="rId10"/>
    <p:sldId id="617" r:id="rId11"/>
    <p:sldId id="616" r:id="rId12"/>
    <p:sldId id="60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197A"/>
    <a:srgbClr val="553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303" autoAdjust="0"/>
    <p:restoredTop sz="93076"/>
  </p:normalViewPr>
  <p:slideViewPr>
    <p:cSldViewPr snapToGrid="0" snapToObjects="1">
      <p:cViewPr varScale="1">
        <p:scale>
          <a:sx n="85" d="100"/>
          <a:sy n="85" d="100"/>
        </p:scale>
        <p:origin x="52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31C05-6E05-A74A-BC0C-DFB3E237F194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514D7-9F6A-6549-A613-5CAC069D2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249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F875-CF92-2F4F-A65F-30BB3782ECFB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82CA-D829-7B4E-B926-4E4586280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99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F875-CF92-2F4F-A65F-30BB3782ECFB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82CA-D829-7B4E-B926-4E4586280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07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F875-CF92-2F4F-A65F-30BB3782ECFB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82CA-D829-7B4E-B926-4E4586280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10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9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F875-CF92-2F4F-A65F-30BB3782ECFB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82CA-D829-7B4E-B926-4E4586280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82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F875-CF92-2F4F-A65F-30BB3782ECFB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82CA-D829-7B4E-B926-4E4586280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035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F875-CF92-2F4F-A65F-30BB3782ECFB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82CA-D829-7B4E-B926-4E4586280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85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F875-CF92-2F4F-A65F-30BB3782ECFB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82CA-D829-7B4E-B926-4E4586280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456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F875-CF92-2F4F-A65F-30BB3782ECFB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82CA-D829-7B4E-B926-4E4586280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575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F875-CF92-2F4F-A65F-30BB3782ECFB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82CA-D829-7B4E-B926-4E4586280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014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F875-CF92-2F4F-A65F-30BB3782ECFB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82CA-D829-7B4E-B926-4E4586280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8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F875-CF92-2F4F-A65F-30BB3782ECFB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82CA-D829-7B4E-B926-4E4586280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2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Book Antiqua"/>
              </a:defRPr>
            </a:lvl1pPr>
          </a:lstStyle>
          <a:p>
            <a:fld id="{27E7F875-CF92-2F4F-A65F-30BB3782ECFB}" type="datetimeFigureOut">
              <a:rPr lang="en-US" smtClean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ook Antiqu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Book Antiqua"/>
              </a:defRPr>
            </a:lvl1pPr>
          </a:lstStyle>
          <a:p>
            <a:fld id="{272782CA-D829-7B4E-B926-4E4586280B6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/>
          <p:nvPr userDrawn="1"/>
        </p:nvPicPr>
        <p:blipFill>
          <a:blip r:embed="rId13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697" y="743048"/>
            <a:ext cx="6186425" cy="57105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6533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90"/>
          </a:solidFill>
          <a:latin typeface="Book Antiqua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0090"/>
          </a:solidFill>
          <a:latin typeface="Book Antiqua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0090"/>
          </a:solidFill>
          <a:latin typeface="Book Antiqua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0090"/>
          </a:solidFill>
          <a:latin typeface="Book Antiqu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0090"/>
          </a:solidFill>
          <a:latin typeface="Book Antiqu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0090"/>
          </a:solidFill>
          <a:latin typeface="Book Antiqu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42521" y="3910265"/>
            <a:ext cx="7772400" cy="18014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28197A"/>
                </a:solidFill>
                <a:latin typeface="Book Antiqua"/>
              </a:rPr>
              <a:t>P108-Knowledge Sharing on Trade and Investment “Good Practices II”</a:t>
            </a:r>
          </a:p>
          <a:p>
            <a:endParaRPr lang="en-US" sz="1600" dirty="0">
              <a:solidFill>
                <a:srgbClr val="FF0000"/>
              </a:solidFill>
              <a:latin typeface="Book Antiqua"/>
            </a:endParaRPr>
          </a:p>
          <a:p>
            <a:r>
              <a:rPr lang="en-US" sz="1600" dirty="0">
                <a:solidFill>
                  <a:srgbClr val="FF0000"/>
                </a:solidFill>
                <a:latin typeface="Book Antiqua"/>
              </a:rPr>
              <a:t>4-5 Feb 2020</a:t>
            </a:r>
          </a:p>
          <a:p>
            <a:r>
              <a:rPr lang="en-US" sz="1600" dirty="0">
                <a:solidFill>
                  <a:srgbClr val="FF0000"/>
                </a:solidFill>
                <a:latin typeface="Book Antiqua"/>
              </a:rPr>
              <a:t>ACP Brussels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3B40E15-0182-0B49-81A0-61E5D59E402B}"/>
              </a:ext>
            </a:extLst>
          </p:cNvPr>
          <p:cNvSpPr/>
          <p:nvPr/>
        </p:nvSpPr>
        <p:spPr>
          <a:xfrm>
            <a:off x="819149" y="1352629"/>
            <a:ext cx="75057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b="1" dirty="0">
                <a:solidFill>
                  <a:srgbClr val="28197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  <a:endParaRPr lang="en-US" sz="1400" dirty="0">
              <a:solidFill>
                <a:srgbClr val="28197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BE" sz="2000" b="1" dirty="0">
                <a:solidFill>
                  <a:srgbClr val="28197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“ACP-EU </a:t>
            </a:r>
            <a:r>
              <a:rPr lang="fr-BE" sz="2000" b="1" dirty="0" err="1">
                <a:solidFill>
                  <a:srgbClr val="28197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TradeCom</a:t>
            </a:r>
            <a:r>
              <a:rPr lang="fr-BE" sz="2000" b="1" dirty="0">
                <a:solidFill>
                  <a:srgbClr val="28197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II PROGRAMME” </a:t>
            </a:r>
            <a:endParaRPr lang="en-US" sz="1400" dirty="0">
              <a:solidFill>
                <a:srgbClr val="28197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200" dirty="0">
                <a:solidFill>
                  <a:srgbClr val="28197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EuropeAid/138266/IH/ACT/Multi</a:t>
            </a:r>
            <a:endParaRPr lang="en-US" sz="1400" dirty="0">
              <a:solidFill>
                <a:srgbClr val="28197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BE" dirty="0">
                <a:solidFill>
                  <a:srgbClr val="28197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fr-BE" sz="1400" dirty="0">
                <a:solidFill>
                  <a:srgbClr val="28197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  <a:endParaRPr lang="en-US" sz="1400" dirty="0">
              <a:solidFill>
                <a:srgbClr val="28197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b="1" dirty="0">
                <a:solidFill>
                  <a:srgbClr val="28197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 – “Priority 2: Trade-related training and Research for sub-Saharan Africa ACP countries” action</a:t>
            </a:r>
            <a:endParaRPr lang="en-US" sz="1400" dirty="0">
              <a:solidFill>
                <a:srgbClr val="28197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400" b="1" dirty="0">
                <a:solidFill>
                  <a:srgbClr val="28197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Contract Number: FED/2019/406-185</a:t>
            </a:r>
            <a:endParaRPr lang="en-US" sz="1400" dirty="0">
              <a:solidFill>
                <a:srgbClr val="28197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EB41AF8-90E0-3D4B-AF13-695744B5196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521" y="634999"/>
            <a:ext cx="828675" cy="60007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B184D9F-FA08-E544-9F81-D9814737C16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537" y="634999"/>
            <a:ext cx="2066925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13B618F-CDCF-FD43-AF72-FD692A29D0E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2803" y="596259"/>
            <a:ext cx="771525" cy="5715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8227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783CD-97C9-FB40-B386-F06379483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607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Initiative to mitigate transaction cost challenge - SADC regional bond guarantee scheme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buFont typeface="Courier New"/>
              <a:buChar char="o"/>
            </a:pPr>
            <a:r>
              <a:rPr lang="en-GB" dirty="0"/>
              <a:t>Provided for in the SADC Protocol on trade, transport, communications and meteorology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buFont typeface="Courier New"/>
              <a:buChar char="o"/>
            </a:pPr>
            <a:r>
              <a:rPr lang="en-GB" dirty="0"/>
              <a:t>Harmonisation of procedures enhances trade facilitation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buFont typeface="Courier New"/>
              <a:buChar char="o"/>
            </a:pPr>
            <a:r>
              <a:rPr lang="en-GB" dirty="0"/>
              <a:t>Expected reduction in cost of imports which translates to enhanced competitiveness of products whose inputs are imported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buFont typeface="Courier New"/>
              <a:buChar char="o"/>
            </a:pPr>
            <a:r>
              <a:rPr lang="en-GB" dirty="0"/>
              <a:t>Positive spill over effect on women and youth involved in cross-border businesses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E7F951E-7306-0943-BA20-62BE90FCB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Durban-</a:t>
            </a:r>
            <a:r>
              <a:rPr lang="en-GB" dirty="0" err="1"/>
              <a:t>Kasumbalesa</a:t>
            </a:r>
            <a:r>
              <a:rPr lang="en-GB" dirty="0"/>
              <a:t> corridor</a:t>
            </a:r>
          </a:p>
        </p:txBody>
      </p:sp>
    </p:spTree>
    <p:extLst>
      <p:ext uri="{BB962C8B-B14F-4D97-AF65-F5344CB8AC3E}">
        <p14:creationId xmlns:p14="http://schemas.microsoft.com/office/powerpoint/2010/main" val="2716983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F4E4C-28C1-2847-AB6C-E4709FBF9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Methodology</a:t>
            </a:r>
          </a:p>
          <a:p>
            <a:pPr lvl="1" algn="just">
              <a:buFont typeface="Courier New"/>
              <a:buChar char="o"/>
            </a:pPr>
            <a:r>
              <a:rPr lang="en-GB" dirty="0"/>
              <a:t>Assessment of implementation of SADC initiatives - Regional bond guarantee scheme</a:t>
            </a:r>
          </a:p>
          <a:p>
            <a:r>
              <a:rPr lang="en-GB" dirty="0"/>
              <a:t>Pending work</a:t>
            </a:r>
          </a:p>
          <a:p>
            <a:pPr lvl="1" algn="just">
              <a:buFont typeface="Courier New"/>
              <a:buChar char="o"/>
            </a:pPr>
            <a:r>
              <a:rPr lang="en-GB" dirty="0"/>
              <a:t>Assessment of the implementation of the SADC regional bond guarantee scheme </a:t>
            </a:r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DE4E239-0F47-814C-9112-D6FA68B5C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Durban-</a:t>
            </a:r>
            <a:r>
              <a:rPr lang="en-GB" dirty="0" err="1"/>
              <a:t>Kasumbalesa</a:t>
            </a:r>
            <a:r>
              <a:rPr lang="en-GB" dirty="0"/>
              <a:t> corridor</a:t>
            </a:r>
          </a:p>
        </p:txBody>
      </p:sp>
    </p:spTree>
    <p:extLst>
      <p:ext uri="{BB962C8B-B14F-4D97-AF65-F5344CB8AC3E}">
        <p14:creationId xmlns:p14="http://schemas.microsoft.com/office/powerpoint/2010/main" val="2259211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Content Placeholder 2"/>
          <p:cNvSpPr>
            <a:spLocks noGrp="1"/>
          </p:cNvSpPr>
          <p:nvPr>
            <p:ph idx="1"/>
          </p:nvPr>
        </p:nvSpPr>
        <p:spPr>
          <a:xfrm>
            <a:off x="76200" y="3048000"/>
            <a:ext cx="8991600" cy="1143000"/>
          </a:xfrm>
        </p:spPr>
        <p:txBody>
          <a:bodyPr/>
          <a:lstStyle/>
          <a:p>
            <a:pPr algn="ctr">
              <a:buFont typeface="Wingdings" charset="0"/>
              <a:buNone/>
            </a:pPr>
            <a:r>
              <a:rPr lang="en-US" sz="4400" dirty="0">
                <a:solidFill>
                  <a:srgbClr val="FF0000"/>
                </a:solidFill>
                <a:latin typeface="Book Antiqua" panose="02040602050305030304" pitchFamily="18" charset="0"/>
                <a:ea typeface="ＭＳ Ｐゴシック" charset="0"/>
                <a:cs typeface="ＭＳ Ｐゴシック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636895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4FBBF-9D42-B140-9739-F09F9D5C6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Research in support of enhanced Competitiveness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C926F-9721-2F49-B3E1-61A7F8495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As part of the Action being implemented by trapca-ESAMI, the 5 planned case studies focus on emerging integration issues for African countries.</a:t>
            </a:r>
          </a:p>
          <a:p>
            <a:r>
              <a:rPr lang="en-GB" dirty="0"/>
              <a:t>Preliminary findings from 3 ongoing case studies</a:t>
            </a:r>
          </a:p>
          <a:p>
            <a:r>
              <a:rPr lang="en-US" dirty="0"/>
              <a:t>Scope of case study coverage attributed to budgetary constraint</a:t>
            </a:r>
          </a:p>
          <a:p>
            <a:r>
              <a:rPr lang="en-US" dirty="0"/>
              <a:t>With more additional support, both scope and sectoral trade-related issues can be widened building on ongoing studies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768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B7721-6F2A-2A4A-911B-48D391EAE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0BB46-B827-FB4B-8CC9-EDEE70353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908" y="1172169"/>
            <a:ext cx="8344892" cy="5160797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0"/>
              </a:spcBef>
              <a:buFont typeface="+mj-lt"/>
              <a:buAutoNum type="arabicPeriod"/>
            </a:pPr>
            <a:r>
              <a:rPr lang="en-GB" sz="2300" dirty="0"/>
              <a:t>Assessment of the implementation of trade in services commitments</a:t>
            </a:r>
          </a:p>
          <a:p>
            <a:pPr lvl="1" algn="just">
              <a:spcBef>
                <a:spcPts val="0"/>
              </a:spcBef>
              <a:buFont typeface="Courier New"/>
              <a:buChar char="o"/>
            </a:pPr>
            <a:r>
              <a:rPr lang="en-GB" sz="2300" dirty="0"/>
              <a:t>EAC</a:t>
            </a:r>
          </a:p>
          <a:p>
            <a:pPr lvl="1" algn="just">
              <a:spcBef>
                <a:spcPts val="0"/>
              </a:spcBef>
              <a:buFont typeface="Courier New"/>
              <a:buChar char="o"/>
            </a:pPr>
            <a:r>
              <a:rPr lang="en-GB" sz="2300" dirty="0"/>
              <a:t>COMESA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eriod"/>
            </a:pPr>
            <a:r>
              <a:rPr lang="en-GB" sz="2300" dirty="0"/>
              <a:t>Assessment of SADC regional initiative to mitigate high transactions attributed to national guarantee bond schemes</a:t>
            </a:r>
          </a:p>
          <a:p>
            <a:pPr lvl="1" algn="just">
              <a:spcBef>
                <a:spcPts val="0"/>
              </a:spcBef>
              <a:buFont typeface="Courier New"/>
              <a:buChar char="o"/>
            </a:pPr>
            <a:r>
              <a:rPr lang="en-GB" sz="2200" dirty="0"/>
              <a:t>Durban </a:t>
            </a:r>
            <a:r>
              <a:rPr lang="en-GB" sz="2200" dirty="0" err="1"/>
              <a:t>Kasumbalesa</a:t>
            </a:r>
            <a:r>
              <a:rPr lang="en-GB" sz="2200" dirty="0"/>
              <a:t> corridor</a:t>
            </a:r>
          </a:p>
          <a:p>
            <a:pPr algn="just">
              <a:spcBef>
                <a:spcPts val="0"/>
              </a:spcBef>
            </a:pPr>
            <a:r>
              <a:rPr lang="en-GB" sz="2300" dirty="0"/>
              <a:t>Expected findings</a:t>
            </a:r>
          </a:p>
          <a:p>
            <a:pPr lvl="1" algn="just">
              <a:spcBef>
                <a:spcPts val="0"/>
              </a:spcBef>
              <a:buFont typeface="Courier New"/>
              <a:buChar char="o"/>
            </a:pPr>
            <a:r>
              <a:rPr lang="en-GB" sz="2200" dirty="0"/>
              <a:t>Assessments will provide important insights on implementation challenges and possible mitigation measures</a:t>
            </a:r>
          </a:p>
          <a:p>
            <a:pPr lvl="1" algn="just">
              <a:spcBef>
                <a:spcPts val="0"/>
              </a:spcBef>
              <a:buFont typeface="Courier New"/>
              <a:buChar char="o"/>
            </a:pPr>
            <a:r>
              <a:rPr lang="en-GB" sz="2200" dirty="0"/>
              <a:t>Insights will shape decision-making to enhance competitiveness, youth and women entrepreneurships</a:t>
            </a:r>
          </a:p>
          <a:p>
            <a:pPr lvl="1" algn="just">
              <a:spcBef>
                <a:spcPts val="0"/>
              </a:spcBef>
              <a:buFont typeface="Courier New"/>
              <a:buChar char="o"/>
            </a:pPr>
            <a:r>
              <a:rPr lang="en-GB" sz="2200" dirty="0">
                <a:solidFill>
                  <a:srgbClr val="28197A"/>
                </a:solidFill>
              </a:rPr>
              <a:t>Knowledge gaps identified may be used to either enhance planned executive courses or develop new executive course</a:t>
            </a:r>
          </a:p>
        </p:txBody>
      </p:sp>
    </p:spTree>
    <p:extLst>
      <p:ext uri="{BB962C8B-B14F-4D97-AF65-F5344CB8AC3E}">
        <p14:creationId xmlns:p14="http://schemas.microsoft.com/office/powerpoint/2010/main" val="2926023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624CD-AC8E-1A4F-87C2-13ECECF19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COMESA, EAC Trade in Services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A0DED-219B-5042-ABA5-E69723F9E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/>
          </a:bodyPr>
          <a:lstStyle/>
          <a:p>
            <a:r>
              <a:rPr lang="en-GB" dirty="0"/>
              <a:t>Focus</a:t>
            </a:r>
          </a:p>
          <a:p>
            <a:pPr lvl="1" algn="just">
              <a:buFont typeface="Courier New"/>
              <a:buChar char="o"/>
            </a:pPr>
            <a:r>
              <a:rPr lang="en-GB" dirty="0"/>
              <a:t>Assessment of existing legal instruments on trade in services, liberalisation commitments and implementation status at member state level.</a:t>
            </a:r>
          </a:p>
          <a:p>
            <a:r>
              <a:rPr lang="en-GB" dirty="0"/>
              <a:t>Issues</a:t>
            </a:r>
          </a:p>
          <a:p>
            <a:pPr lvl="1" algn="just">
              <a:buFont typeface="Courier New"/>
              <a:buChar char="o"/>
            </a:pPr>
            <a:r>
              <a:rPr lang="en-GB" dirty="0">
                <a:solidFill>
                  <a:srgbClr val="28197A"/>
                </a:solidFill>
              </a:rPr>
              <a:t>Interrelationship of measures at implementation level</a:t>
            </a:r>
          </a:p>
          <a:p>
            <a:pPr lvl="1" algn="just">
              <a:buFont typeface="Courier New"/>
              <a:buChar char="o"/>
            </a:pPr>
            <a:r>
              <a:rPr lang="en-GB" dirty="0"/>
              <a:t>Role of trade in services on industry and product competitiveness?</a:t>
            </a:r>
          </a:p>
          <a:p>
            <a:pPr lvl="1" algn="just">
              <a:buFont typeface="Courier New"/>
              <a:buChar char="o"/>
            </a:pPr>
            <a:r>
              <a:rPr lang="en-GB" dirty="0"/>
              <a:t>Challenges in trade in services agenda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3468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B94CA-7E4E-0049-874C-77C2DE2A7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Methodology</a:t>
            </a:r>
          </a:p>
          <a:p>
            <a:pPr lvl="1" algn="just">
              <a:buFont typeface="Courier New"/>
              <a:buChar char="o"/>
            </a:pPr>
            <a:r>
              <a:rPr lang="en-GB" dirty="0"/>
              <a:t>Review of reports on implementation status and issues</a:t>
            </a:r>
          </a:p>
          <a:p>
            <a:pPr lvl="1" algn="just">
              <a:buFont typeface="Courier New"/>
              <a:buChar char="o"/>
            </a:pPr>
            <a:r>
              <a:rPr lang="en-GB" dirty="0"/>
              <a:t>Benchmarking on international best practices – EU &amp; CARICOM</a:t>
            </a:r>
          </a:p>
          <a:p>
            <a:pPr lvl="1" algn="just">
              <a:buFont typeface="Courier New"/>
              <a:buChar char="o"/>
            </a:pPr>
            <a:r>
              <a:rPr lang="en-GB" dirty="0"/>
              <a:t>Review of literature on private sector experiences</a:t>
            </a:r>
          </a:p>
          <a:p>
            <a:pPr lvl="1" algn="just">
              <a:buFont typeface="Courier New"/>
              <a:buChar char="o"/>
            </a:pPr>
            <a:r>
              <a:rPr lang="en-GB" dirty="0"/>
              <a:t>Interviews to be undertaken with principal coordinators of trade in services at the RECs, regional business councils.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51D5ECA-E977-D543-A6D8-015D38C84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COMESA, EAC Trade in Services </a:t>
            </a:r>
          </a:p>
        </p:txBody>
      </p:sp>
    </p:spTree>
    <p:extLst>
      <p:ext uri="{BB962C8B-B14F-4D97-AF65-F5344CB8AC3E}">
        <p14:creationId xmlns:p14="http://schemas.microsoft.com/office/powerpoint/2010/main" val="2454782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39DE2-182A-8D4D-A91C-CF4724E0B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82768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Challenges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buFont typeface="Courier New"/>
              <a:buChar char="o"/>
            </a:pPr>
            <a:r>
              <a:rPr lang="en-GB" dirty="0"/>
              <a:t>Capacity gaps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buFont typeface="Courier New"/>
              <a:buChar char="o"/>
            </a:pPr>
            <a:r>
              <a:rPr lang="en-GB" dirty="0"/>
              <a:t>Weak regulatory gaps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buFont typeface="Courier New"/>
              <a:buChar char="o"/>
            </a:pPr>
            <a:r>
              <a:rPr lang="en-GB" dirty="0"/>
              <a:t>Limited involvement of core stakeholders e.g. private sector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buFont typeface="Courier New"/>
              <a:buChar char="o"/>
            </a:pPr>
            <a:r>
              <a:rPr lang="en-GB" dirty="0"/>
              <a:t>Limited institutional coordination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buFont typeface="Courier New"/>
              <a:buChar char="o"/>
            </a:pPr>
            <a:r>
              <a:rPr lang="en-GB" dirty="0"/>
              <a:t>Limited resources for effective implementation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buFont typeface="Courier New"/>
              <a:buChar char="o"/>
            </a:pPr>
            <a:r>
              <a:rPr lang="en-GB" dirty="0">
                <a:solidFill>
                  <a:srgbClr val="28197A"/>
                </a:solidFill>
              </a:rPr>
              <a:t>Limited conceptualisation of the interrelationships of various measures at policy making and implementation levels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buFont typeface="Courier New"/>
              <a:buChar char="o"/>
            </a:pPr>
            <a:r>
              <a:rPr lang="en-GB" dirty="0"/>
              <a:t>Delays in finalisation of critical council decisions to foster cross border mobility of services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D3D2CA7-819E-404B-ADF2-1A710BD9A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COMESA, EAC Trade in Services </a:t>
            </a:r>
          </a:p>
        </p:txBody>
      </p:sp>
    </p:spTree>
    <p:extLst>
      <p:ext uri="{BB962C8B-B14F-4D97-AF65-F5344CB8AC3E}">
        <p14:creationId xmlns:p14="http://schemas.microsoft.com/office/powerpoint/2010/main" val="1502844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F916D-2E01-7049-8800-FC19DA8E2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dirty="0"/>
              <a:t>Preliminary findings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buFont typeface="Courier New"/>
              <a:buChar char="o"/>
            </a:pPr>
            <a:r>
              <a:rPr lang="en-GB" sz="3000" dirty="0"/>
              <a:t>Both EAC and COMESA applied list approach for scheduling commitments based on GATS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buFont typeface="Courier New"/>
              <a:buChar char="o"/>
            </a:pPr>
            <a:r>
              <a:rPr lang="en-GB" sz="3000" dirty="0"/>
              <a:t>Institutional framework for implementation (regional and national committees)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buFont typeface="Courier New"/>
              <a:buChar char="o"/>
            </a:pPr>
            <a:r>
              <a:rPr lang="en-GB" sz="3000" dirty="0"/>
              <a:t>Implementation challenge – lack of strategic frameworks and M&amp;E mechanisms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FFD1BE5-1E59-EC4A-AC08-493DC2468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COMESA, EAC Trade in Services </a:t>
            </a:r>
          </a:p>
        </p:txBody>
      </p:sp>
    </p:spTree>
    <p:extLst>
      <p:ext uri="{BB962C8B-B14F-4D97-AF65-F5344CB8AC3E}">
        <p14:creationId xmlns:p14="http://schemas.microsoft.com/office/powerpoint/2010/main" val="1382088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39415-E0A1-0643-972C-F2DD6F857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Pending work</a:t>
            </a:r>
          </a:p>
          <a:p>
            <a:pPr lvl="1" algn="just">
              <a:buFont typeface="Courier New"/>
              <a:buChar char="o"/>
            </a:pPr>
            <a:r>
              <a:rPr lang="en-GB" dirty="0"/>
              <a:t>Assessment of associated relevant reforms at national level</a:t>
            </a:r>
          </a:p>
          <a:p>
            <a:pPr lvl="1" algn="just">
              <a:buFont typeface="Courier New"/>
              <a:buChar char="o"/>
            </a:pPr>
            <a:r>
              <a:rPr lang="en-GB" dirty="0"/>
              <a:t>Assessment of the efficacy of institutional cooperation frameworks for implementation</a:t>
            </a:r>
          </a:p>
          <a:p>
            <a:pPr lvl="1" algn="just">
              <a:buFont typeface="Courier New"/>
              <a:buChar char="o"/>
            </a:pPr>
            <a:r>
              <a:rPr lang="en-GB" dirty="0"/>
              <a:t>Benchmarking with EU and CARICOM</a:t>
            </a:r>
          </a:p>
          <a:p>
            <a:pPr lvl="1" algn="just">
              <a:buFont typeface="Courier New"/>
              <a:buChar char="o"/>
            </a:pPr>
            <a:r>
              <a:rPr lang="en-GB" dirty="0"/>
              <a:t>Insights from interviews with REC staff and private sector.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C914920-963C-CE4E-B766-08C4DB2D4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COMESA, EAC Trade in Services </a:t>
            </a:r>
          </a:p>
        </p:txBody>
      </p:sp>
    </p:spTree>
    <p:extLst>
      <p:ext uri="{BB962C8B-B14F-4D97-AF65-F5344CB8AC3E}">
        <p14:creationId xmlns:p14="http://schemas.microsoft.com/office/powerpoint/2010/main" val="2756314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4BB2D-BA7A-3547-B568-9B6CBAE43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Durban-</a:t>
            </a:r>
            <a:r>
              <a:rPr lang="en-GB" dirty="0" err="1"/>
              <a:t>Kasumbalesa</a:t>
            </a:r>
            <a:r>
              <a:rPr lang="en-GB" dirty="0"/>
              <a:t> corridor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88E38-E9D1-CA4C-98BC-9A7D712FF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Issues – high cost of transactions and processes</a:t>
            </a:r>
          </a:p>
          <a:p>
            <a:pPr lvl="1" algn="just">
              <a:buFont typeface="Courier New"/>
              <a:buChar char="o"/>
            </a:pPr>
            <a:r>
              <a:rPr lang="en-GB" dirty="0"/>
              <a:t>Individual bond guarantee schemes valid in each member state in SADC</a:t>
            </a:r>
          </a:p>
          <a:p>
            <a:pPr lvl="1" algn="just">
              <a:buFont typeface="Courier New"/>
              <a:buChar char="o"/>
            </a:pPr>
            <a:r>
              <a:rPr lang="en-GB" dirty="0"/>
              <a:t>Goods destined to DRC traverse 3 countries implying 3 bond guarantees</a:t>
            </a:r>
          </a:p>
          <a:p>
            <a:pPr lvl="1" algn="just">
              <a:buFont typeface="Courier New"/>
              <a:buChar char="o"/>
            </a:pPr>
            <a:r>
              <a:rPr lang="en-GB" dirty="0"/>
              <a:t>Associated delays and related transaction costs</a:t>
            </a:r>
          </a:p>
        </p:txBody>
      </p:sp>
    </p:spTree>
    <p:extLst>
      <p:ext uri="{BB962C8B-B14F-4D97-AF65-F5344CB8AC3E}">
        <p14:creationId xmlns:p14="http://schemas.microsoft.com/office/powerpoint/2010/main" val="689328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1991</TotalTime>
  <Words>571</Words>
  <Application>Microsoft Office PowerPoint</Application>
  <PresentationFormat>On-screen Show (4:3)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Book Antiqua</vt:lpstr>
      <vt:lpstr>Calibri</vt:lpstr>
      <vt:lpstr>Courier New</vt:lpstr>
      <vt:lpstr>Times New Roman</vt:lpstr>
      <vt:lpstr>Wingdings</vt:lpstr>
      <vt:lpstr>Office Theme</vt:lpstr>
      <vt:lpstr>PowerPoint Presentation</vt:lpstr>
      <vt:lpstr>Research in support of enhanced Competitiveness</vt:lpstr>
      <vt:lpstr>Case studies</vt:lpstr>
      <vt:lpstr>COMESA, EAC Trade in Services </vt:lpstr>
      <vt:lpstr>COMESA, EAC Trade in Services </vt:lpstr>
      <vt:lpstr>COMESA, EAC Trade in Services </vt:lpstr>
      <vt:lpstr>COMESA, EAC Trade in Services </vt:lpstr>
      <vt:lpstr>COMESA, EAC Trade in Services </vt:lpstr>
      <vt:lpstr>Durban-Kasumbalesa corridor</vt:lpstr>
      <vt:lpstr>Durban-Kasumbalesa corridor</vt:lpstr>
      <vt:lpstr>Durban-Kasumbalesa corridor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Caiphas Chekwoti</dc:creator>
  <cp:lastModifiedBy>Ahmed NDYESHOBOLA</cp:lastModifiedBy>
  <cp:revision>47</cp:revision>
  <dcterms:created xsi:type="dcterms:W3CDTF">2020-01-23T06:05:32Z</dcterms:created>
  <dcterms:modified xsi:type="dcterms:W3CDTF">2020-01-29T15:00:18Z</dcterms:modified>
</cp:coreProperties>
</file>